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100"/>
            </a:lvl1pPr>
            <a:lvl2pPr lvl="1">
              <a:spcBef>
                <a:spcPts val="0"/>
              </a:spcBef>
              <a:buSzPct val="100000"/>
              <a:defRPr sz="1100"/>
            </a:lvl2pPr>
            <a:lvl3pPr lvl="2">
              <a:spcBef>
                <a:spcPts val="0"/>
              </a:spcBef>
              <a:buSzPct val="100000"/>
              <a:defRPr sz="1100"/>
            </a:lvl3pPr>
            <a:lvl4pPr lvl="3">
              <a:spcBef>
                <a:spcPts val="0"/>
              </a:spcBef>
              <a:buSzPct val="100000"/>
              <a:defRPr sz="1100"/>
            </a:lvl4pPr>
            <a:lvl5pPr lvl="4">
              <a:spcBef>
                <a:spcPts val="0"/>
              </a:spcBef>
              <a:buSzPct val="100000"/>
              <a:defRPr sz="1100"/>
            </a:lvl5pPr>
            <a:lvl6pPr lvl="5">
              <a:spcBef>
                <a:spcPts val="0"/>
              </a:spcBef>
              <a:buSzPct val="100000"/>
              <a:defRPr sz="1100"/>
            </a:lvl6pPr>
            <a:lvl7pPr lvl="6">
              <a:spcBef>
                <a:spcPts val="0"/>
              </a:spcBef>
              <a:buSzPct val="100000"/>
              <a:defRPr sz="1100"/>
            </a:lvl7pPr>
            <a:lvl8pPr lvl="7">
              <a:spcBef>
                <a:spcPts val="0"/>
              </a:spcBef>
              <a:buSzPct val="100000"/>
              <a:defRPr sz="1100"/>
            </a:lvl8pPr>
            <a:lvl9pPr lvl="8">
              <a:spcBef>
                <a:spcPts val="0"/>
              </a:spcBef>
              <a:buSzPct val="100000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38"/>
            <a:ext cx="9144000" cy="514773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idx="1" type="subTitle"/>
          </p:nvPr>
        </p:nvSpPr>
        <p:spPr>
          <a:xfrm>
            <a:off x="0" y="2135350"/>
            <a:ext cx="3162000" cy="2658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>
                <a:solidFill>
                  <a:srgbClr val="FFFF00"/>
                </a:solidFill>
              </a:rPr>
              <a:t>RNN part 2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0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2000">
                <a:solidFill>
                  <a:srgbClr val="FFFF00"/>
                </a:solidFill>
              </a:rPr>
              <a:t>deep learning</a:t>
            </a:r>
          </a:p>
          <a:p>
            <a:pPr lvl="0">
              <a:spcBef>
                <a:spcPts val="0"/>
              </a:spcBef>
              <a:buNone/>
            </a:pPr>
            <a:r>
              <a:rPr lang="en" sz="2000">
                <a:solidFill>
                  <a:srgbClr val="FFFF00"/>
                </a:solidFill>
              </a:rPr>
              <a:t>reading group</a:t>
            </a:r>
          </a:p>
          <a:p>
            <a:pPr lvl="0">
              <a:spcBef>
                <a:spcPts val="0"/>
              </a:spcBef>
              <a:buNone/>
            </a:pPr>
            <a:r>
              <a:rPr lang="en" sz="2000">
                <a:solidFill>
                  <a:srgbClr val="FFFF00"/>
                </a:solidFill>
              </a:rPr>
              <a:t>July 26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000000"/>
                </a:solidFill>
              </a:rPr>
              <a:t>Deepness in RNNs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955500" y="1263850"/>
            <a:ext cx="2947800" cy="24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deeper is usually better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more complexity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harder to train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more local minima?</a:t>
            </a:r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8399" y="733025"/>
            <a:ext cx="411489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Recursive NN</a:t>
            </a:r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175" y="518350"/>
            <a:ext cx="3076575" cy="431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/>
        </p:nvSpPr>
        <p:spPr>
          <a:xfrm>
            <a:off x="569250" y="1446825"/>
            <a:ext cx="4412700" cy="28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"/>
              <a:t>a generalization of RNNs: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    tree rather than a chain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"/>
              <a:t>have been successful in: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"/>
              <a:t>processing data structures as input to NN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"/>
              <a:t>natural language processing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"/>
              <a:t>vision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   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har char="●"/>
            </a:pPr>
            <a:r>
              <a:rPr b="1" lang="en"/>
              <a:t>advantage</a:t>
            </a:r>
            <a:r>
              <a:rPr lang="en"/>
              <a:t>: for processing the same amount of data, the maximum depth is much smaller</a:t>
            </a:r>
          </a:p>
          <a:p>
            <a:pPr indent="-228600" lvl="1" marL="914400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"/>
              <a:t>you control the tradeoff between the difficulty of depth and long term dependencies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Echo State Networks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233800" y="1487475"/>
            <a:ext cx="4635300" cy="30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 sparsely connected hidden layer (~1%) with a training algorithm focussing on: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457200">
              <a:spcBef>
                <a:spcPts val="0"/>
              </a:spcBef>
              <a:buNone/>
            </a:pPr>
            <a:r>
              <a:rPr lang="en"/>
              <a:t>set the recurrent weights such that the recurrent hidden units do a good job of </a:t>
            </a:r>
            <a:r>
              <a:rPr lang="en" u="sng"/>
              <a:t>capturing the history of past inputs</a:t>
            </a:r>
            <a:r>
              <a:rPr lang="en"/>
              <a:t>, and learn only the output weights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reservoir computing: hidden units form of reservoir of temporal features which may capture different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aspects of the history of inputs</a:t>
            </a:r>
          </a:p>
        </p:txBody>
      </p:sp>
      <p:pic>
        <p:nvPicPr>
          <p:cNvPr descr="Image result for echo state network"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1499" y="0"/>
            <a:ext cx="4085849" cy="214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Shape 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0525" y="2376900"/>
            <a:ext cx="4085850" cy="2637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Multiple Time Scales</a:t>
            </a:r>
          </a:p>
        </p:txBody>
      </p:sp>
      <p:sp>
        <p:nvSpPr>
          <p:cNvPr id="144" name="Shape 144"/>
          <p:cNvSpPr txBox="1"/>
          <p:nvPr/>
        </p:nvSpPr>
        <p:spPr>
          <a:xfrm>
            <a:off x="670900" y="1253675"/>
            <a:ext cx="51333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leaky units - hidden units with linear self connections such that the product of derivatives is close to 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removing connections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Gated RNNs - LSTM</a:t>
            </a:r>
          </a:p>
        </p:txBody>
      </p:sp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975" y="943425"/>
            <a:ext cx="3851324" cy="372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 txBox="1"/>
          <p:nvPr/>
        </p:nvSpPr>
        <p:spPr>
          <a:xfrm>
            <a:off x="365950" y="1324825"/>
            <a:ext cx="3679800" cy="3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input gate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output gate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forget gate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self loop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LSTM</a:t>
            </a:r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8300" y="841775"/>
            <a:ext cx="3851324" cy="372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Shape 158"/>
          <p:cNvSpPr txBox="1"/>
          <p:nvPr/>
        </p:nvSpPr>
        <p:spPr>
          <a:xfrm>
            <a:off x="376100" y="1152025"/>
            <a:ext cx="3679800" cy="3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input gate: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output gate: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forget gate: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623400" y="309900"/>
            <a:ext cx="51423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Outline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1291400" y="882600"/>
            <a:ext cx="3776100" cy="3551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/>
              <a:t>TSA Challenge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" sz="1600"/>
              <a:t>Long-Term Dependencies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/>
              <a:t>Bidirectional RNN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/>
              <a:t>Encoder-Decoder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/>
              <a:t>Deepness in RNNs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/>
              <a:t>Recursive NN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/>
              <a:t>Echo State Networks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/>
              <a:t>Multiple Time Scales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/>
              <a:t>Laughing Silently To Myself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2671" y="0"/>
            <a:ext cx="249010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1604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TSA: Your mission, should you choose to accept it...</a:t>
            </a:r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483525" y="1163925"/>
            <a:ext cx="3878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Identify “targets”  from “naked body scanner” images.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Challenge hosted on Kaggle.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December 4 submission deadline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 data is ~50G</a:t>
            </a:r>
          </a:p>
          <a:p>
            <a:pPr indent="4572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→ 	but N is only 1147!  </a:t>
            </a:r>
          </a:p>
          <a:p>
            <a:pPr indent="457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(with only ~15% positive)</a:t>
            </a:r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8425" y="733099"/>
            <a:ext cx="1730350" cy="18586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otal Recall.gif"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2937" y="2639249"/>
            <a:ext cx="3581325" cy="194107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/>
        </p:nvSpPr>
        <p:spPr>
          <a:xfrm>
            <a:off x="311700" y="4519200"/>
            <a:ext cx="7045200" cy="62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https://www.kaggle.com/c/passenger-screening-algorithm-challenge/data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1187625"/>
            <a:ext cx="4406700" cy="3381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Goal is to identify threats in each of 17 body zones.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N = 1147 labelled data points</a:t>
            </a:r>
          </a:p>
          <a:p>
            <a:pPr indent="-3175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" sz="1400">
                <a:solidFill>
                  <a:schemeClr val="dk1"/>
                </a:solidFill>
              </a:rPr>
              <a:t>datapoints are in multiple formats:</a:t>
            </a:r>
          </a:p>
          <a:p>
            <a:pPr indent="-3175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" sz="1400">
                <a:solidFill>
                  <a:schemeClr val="dk1"/>
                </a:solidFill>
              </a:rPr>
              <a:t>3D</a:t>
            </a:r>
          </a:p>
          <a:p>
            <a:pPr indent="-3175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" sz="1400">
                <a:solidFill>
                  <a:schemeClr val="dk1"/>
                </a:solidFill>
              </a:rPr>
              <a:t>series of 2D images from different angles, and </a:t>
            </a:r>
          </a:p>
          <a:p>
            <a:pPr indent="-3175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" sz="1400">
                <a:solidFill>
                  <a:schemeClr val="dk1"/>
                </a:solidFill>
              </a:rPr>
              <a:t>"raw" format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" sz="1400">
                <a:solidFill>
                  <a:schemeClr val="dk1"/>
                </a:solidFill>
              </a:rPr>
              <a:t>the 2d series (.aps files) for each datapoint is 16 images of the person rotated about z axis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9900" y="805550"/>
            <a:ext cx="3305175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Example Data: </a:t>
            </a:r>
            <a:r>
              <a:rPr lang="en" sz="1800"/>
              <a:t>threats in zones [7,14,15] -(L torso, L calf, R foot)</a:t>
            </a:r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475" y="1152475"/>
            <a:ext cx="3787002" cy="391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3283" y="1101576"/>
            <a:ext cx="3178166" cy="3919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Winning &amp; competing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118100"/>
            <a:ext cx="5083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  <a:buClr>
                <a:srgbClr val="000000"/>
              </a:buClr>
            </a:pPr>
            <a:r>
              <a:rPr lang="en" sz="2000">
                <a:solidFill>
                  <a:srgbClr val="000000"/>
                </a:solidFill>
              </a:rPr>
              <a:t>T</a:t>
            </a:r>
            <a:r>
              <a:rPr lang="en" sz="1700">
                <a:solidFill>
                  <a:srgbClr val="000000"/>
                </a:solidFill>
              </a:rPr>
              <a:t>wo stage competition: </a:t>
            </a:r>
          </a:p>
          <a:p>
            <a:pPr indent="-311150" lvl="1" marL="9144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300">
                <a:solidFill>
                  <a:srgbClr val="000000"/>
                </a:solidFill>
              </a:rPr>
              <a:t>stage 1: you must submit model</a:t>
            </a:r>
          </a:p>
          <a:p>
            <a:pPr indent="-311150" lvl="1" marL="9144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300">
                <a:solidFill>
                  <a:srgbClr val="000000"/>
                </a:solidFill>
              </a:rPr>
              <a:t>stage 2: submitted model run on unseen dataset </a:t>
            </a:r>
          </a:p>
          <a:p>
            <a:pPr indent="-311150" lvl="2" marL="13716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300">
                <a:solidFill>
                  <a:srgbClr val="000000"/>
                </a:solidFill>
              </a:rPr>
              <a:t>no “scientific” code changes</a:t>
            </a:r>
          </a:p>
          <a:p>
            <a:pPr indent="-311150" lvl="2" marL="13716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300">
                <a:solidFill>
                  <a:srgbClr val="000000"/>
                </a:solidFill>
              </a:rPr>
              <a:t>hyper parameters must be fixed</a:t>
            </a:r>
          </a:p>
          <a:p>
            <a:pPr indent="-311150" lvl="2" marL="137160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300">
                <a:solidFill>
                  <a:srgbClr val="000000"/>
                </a:solidFill>
              </a:rPr>
              <a:t>only automated parameter tuning allowed</a:t>
            </a:r>
          </a:p>
          <a:p>
            <a:pPr indent="-336550" lvl="0" marL="45720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700">
                <a:solidFill>
                  <a:srgbClr val="000000"/>
                </a:solidFill>
              </a:rPr>
              <a:t>Use of external data is permitted, provided the data is freely available.</a:t>
            </a:r>
          </a:p>
          <a:p>
            <a:pPr indent="-336550" lvl="0" marL="4572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700">
                <a:solidFill>
                  <a:srgbClr val="000000"/>
                </a:solidFill>
              </a:rPr>
              <a:t>Submissions are scored on log loss.</a:t>
            </a:r>
          </a:p>
          <a:p>
            <a:pPr indent="-336550" lvl="0" marL="45720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700">
                <a:solidFill>
                  <a:srgbClr val="000000"/>
                </a:solidFill>
              </a:rPr>
              <a:t>$1,500,000 in total prize money</a:t>
            </a:r>
          </a:p>
          <a:p>
            <a:pPr indent="-336550" lvl="1" marL="91440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700">
                <a:solidFill>
                  <a:srgbClr val="000000"/>
                </a:solidFill>
              </a:rPr>
              <a:t>top ten positions receive $</a:t>
            </a:r>
          </a:p>
          <a:p>
            <a:pPr indent="-336550" lvl="0" marL="4572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700">
                <a:solidFill>
                  <a:srgbClr val="000000"/>
                </a:solidFill>
              </a:rPr>
              <a:t>publication?</a:t>
            </a:r>
          </a:p>
        </p:txBody>
      </p:sp>
      <p:pic>
        <p:nvPicPr>
          <p:cNvPr descr="ShowMeTheMoney.gif"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1000" y="3075424"/>
            <a:ext cx="3197125" cy="1707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2518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RNN weakness - Long-Term Dependencies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540800" y="1017725"/>
            <a:ext cx="58884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400">
                <a:solidFill>
                  <a:srgbClr val="000000"/>
                </a:solidFill>
              </a:rPr>
              <a:t>chain rule is re-applied every time step</a:t>
            </a: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400">
                <a:solidFill>
                  <a:srgbClr val="000000"/>
                </a:solidFill>
              </a:rPr>
              <a:t>this creates an exponential decay (or explosion)</a:t>
            </a: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400">
                <a:solidFill>
                  <a:srgbClr val="000000"/>
                </a:solidFill>
              </a:rPr>
              <a:t>this problem &amp; its effects has many names: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vanishing &amp; exploding gradients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exponential IIR decay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BIBO filter stability</a:t>
            </a: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400">
                <a:solidFill>
                  <a:srgbClr val="000000"/>
                </a:solidFill>
              </a:rPr>
              <a:t>problem: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late time outputs are minimally affected by early time inputs, but 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late time outputs get maximum effect from late time inputs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400">
                <a:solidFill>
                  <a:srgbClr val="000000"/>
                </a:solidFill>
              </a:rPr>
              <a:t>IDEA: if we feed data into the RNN backwards, the reverse would be true, i.e: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late time outputs are </a:t>
            </a:r>
            <a:r>
              <a:rPr b="1" lang="en" u="sng">
                <a:solidFill>
                  <a:srgbClr val="000000"/>
                </a:solidFill>
              </a:rPr>
              <a:t>maximally</a:t>
            </a:r>
            <a:r>
              <a:rPr lang="en">
                <a:solidFill>
                  <a:srgbClr val="000000"/>
                </a:solidFill>
              </a:rPr>
              <a:t> affected by early time inputs, but 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late time outputs get minimal effect from late time inputs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2159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Bidirectional RNN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863550"/>
            <a:ext cx="4557000" cy="1822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rgbClr val="000000"/>
                </a:solidFill>
              </a:rPr>
              <a:t>one half of layer receives inputs forwards, a second half receives inputs backwards 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rgbClr val="000000"/>
                </a:solidFill>
              </a:rPr>
              <a:t>now, output is affected maximally by both the early and late inputs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rgbClr val="000000"/>
                </a:solidFill>
              </a:rPr>
              <a:t>But what about effect from inputs in the middle?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1300">
                <a:solidFill>
                  <a:srgbClr val="000000"/>
                </a:solidFill>
              </a:rPr>
              <a:t>	→ skip connections!</a:t>
            </a:r>
          </a:p>
          <a:p>
            <a:pPr lvl="0">
              <a:spcBef>
                <a:spcPts val="0"/>
              </a:spcBef>
              <a:buNone/>
            </a:pPr>
            <a:r>
              <a:rPr lang="en" sz="1700">
                <a:solidFill>
                  <a:srgbClr val="000000"/>
                </a:solidFill>
              </a:rPr>
              <a:t>	</a:t>
            </a:r>
          </a:p>
        </p:txBody>
      </p:sp>
      <p:pic>
        <p:nvPicPr>
          <p:cNvPr descr="Image result for backseat squished in middle"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549" y="2686050"/>
            <a:ext cx="2530800" cy="142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3000" y="395287"/>
            <a:ext cx="2695575" cy="435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311700" y="4639500"/>
            <a:ext cx="58353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SUMMARY: in practice, bidirectional RNNs have been very successful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311700" y="99400"/>
            <a:ext cx="3525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Encoder-Decoder 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Sequence to Sequence 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Architectures</a:t>
            </a: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2048" y="166075"/>
            <a:ext cx="2938955" cy="329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225" y="3629025"/>
            <a:ext cx="7019925" cy="151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 txBox="1"/>
          <p:nvPr/>
        </p:nvSpPr>
        <p:spPr>
          <a:xfrm>
            <a:off x="457425" y="1528150"/>
            <a:ext cx="3379800" cy="18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idea to to map a sequence to a fixed length vector (Context) and then back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lengths may vary from eachother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